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67" r:id="rId5"/>
    <p:sldId id="268" r:id="rId6"/>
    <p:sldId id="261" r:id="rId7"/>
    <p:sldId id="262" r:id="rId8"/>
    <p:sldId id="263" r:id="rId9"/>
    <p:sldId id="265" r:id="rId10"/>
    <p:sldId id="266" r:id="rId11"/>
    <p:sldId id="270" r:id="rId12"/>
    <p:sldId id="269" r:id="rId13"/>
    <p:sldId id="272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4E54"/>
    <a:srgbClr val="FACACC"/>
    <a:srgbClr val="A63A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035B6-DC29-4CA4-8E69-49E7F4D261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B5DE9A-995D-480E-8755-06167B632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E3CC9-191F-4F70-9FBF-3C4A01399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CFEEA8-3B88-4A9A-980E-CC51A7B10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EFAB5-8934-41C5-8239-57D05F2D4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084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00692-AFD9-4B12-A748-072495D58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AA83B-C8E6-4A91-98B5-7A3910E3EA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C4F31-80C8-4C0F-BD56-3E6575569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C8336C-2616-4710-B0F0-FC6948E8B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5E117B-CF20-4B16-AAB4-B3A7696F9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002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4680-0506-44D4-8E1C-96ADE8672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97552-28D8-4980-849D-5D05853355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52DD1-3B66-4737-AC0D-DA7908523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ABCB4D-E3C0-4E65-89BB-F418896B9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5492-4671-4898-A3AB-071C12C07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379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75CB6-07E5-44E1-AFE3-081B7B5F9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E5AA3-9B03-4C81-903A-8716FF4FB5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8DFDF-0870-4E51-9B59-CFF5882A5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F5CD93-D32E-4C3E-8510-A52B0E3A1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C444C1-0E2D-419B-9868-0A8751290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1C1C6-7705-4084-9239-492B905B5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937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1F1D4-C9B4-402C-90E8-8BDF2ABF6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E7FD3-C67E-4F08-B0A0-4DF4CCBC1F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BE0D61-F01D-4D8C-A932-89EC11DD1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4D5ABA-E18F-42DB-80A0-CB22E6F8FD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9CDA06-33FA-4AC1-AAAD-AAED8831D9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2C98C9-1422-4DAC-BC76-B6B6BBD7A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E7E043-087B-4091-B263-3172F1FA7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2DCF1E-E85F-4B55-B03C-904B67D4A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283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942A5-F233-4402-93D7-D65689F62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8CD7B-E5C8-441C-9232-01B5420D7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26DE3C-AAD1-4431-A649-F56635A0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AE1FBC-7244-44D4-9957-1D0E49D1F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497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7BC505-7D23-4AF7-9E69-3EBA5F78B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E1AA6E-B93E-469A-B216-7DBB93798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29612F-8D10-4B27-8B8F-6FBA9420A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535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EE0C9-DE2D-4FB2-80AD-BCDF1679F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CEE32E-08F9-41B0-BDFF-FFA42236B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24DB53-8C25-4311-B44D-D8912F4FFF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0B55D-81BC-4417-8C94-53E36E5B1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D7316-5BED-4179-A8A4-F77D85C5E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AC9E67-FA2A-4306-B765-0D2543580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3520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1AFB1-7409-4297-B7BE-9717C5D49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BF969E-7AC2-4744-9CF7-C11BDACFD1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0267E3-93B1-40C9-9855-2B5B6B1EB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4FC2D-A9A5-4EB8-BBC9-02705AF70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562A28-48C3-42DD-9433-67F91215A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279CF5-FEDB-44E8-840E-AD6CD2335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384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38CF8-5D15-4101-B4E1-CCB31A0B2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14C475-6228-4A84-ABD1-AC70021479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6B73B3-519E-4238-9E01-3919FDAE5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680B7A-FD0A-44E1-8537-3141382F6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A1EAAF-95E1-4412-B42D-73461993A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281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27E08D-5BA6-4D37-8D72-8689A80346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D8597B-5818-458B-B929-E3742DBF3C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E1502-C4AC-49A7-9826-9DE6F0F9D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04F80-18D8-4F06-8FC9-D205D03BD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D13AE-53B2-4E89-9001-4D1522872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23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150DA2-CB1B-4E5A-89DF-05DC5A589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57ED9-5BFB-434C-9B4A-E97195A60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67A019-29F5-41C1-8156-8512DB1264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D23FE-1924-4B69-A5D2-5D5D6B56330F}" type="datetimeFigureOut">
              <a:rPr lang="cs-CZ" smtClean="0"/>
              <a:t>01.02.2019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27820-4DA8-4CF1-A0A8-DA982D01F9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07AE6-D1B7-44A9-8373-319FF47DF6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07033-DF0C-448C-91D7-D6C0FEE49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7306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AAD26-A38F-49D0-8A3E-566B1FC2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AD363-8BF1-47BC-926C-3E81D2590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6FD7F2-85D9-45C6-A1B8-2C1B47EF2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68229"/>
            <a:ext cx="12192001" cy="803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17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FD0C6D7-5081-4F75-A4EE-1C62A905AFA9}"/>
              </a:ext>
            </a:extLst>
          </p:cNvPr>
          <p:cNvSpPr/>
          <p:nvPr/>
        </p:nvSpPr>
        <p:spPr>
          <a:xfrm>
            <a:off x="0" y="6147302"/>
            <a:ext cx="12192000" cy="710697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76D1A6-69A7-46FD-853D-4336697868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13470"/>
            <a:ext cx="9144000" cy="1351625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Gotham Bold" pitchFamily="2" charset="-18"/>
              </a:rPr>
              <a:t>Edukační hra, Téma: Jídlo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3B8DF2-1775-4B02-ADEB-C03AEEABF2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8621" y="6324686"/>
            <a:ext cx="9144000" cy="1655762"/>
          </a:xfrm>
          <a:noFill/>
        </p:spPr>
        <p:txBody>
          <a:bodyPr>
            <a:noAutofit/>
          </a:bodyPr>
          <a:lstStyle/>
          <a:p>
            <a:pPr algn="l"/>
            <a:r>
              <a:rPr lang="cs-CZ" sz="2000" dirty="0">
                <a:solidFill>
                  <a:schemeClr val="bg1"/>
                </a:solidFill>
                <a:latin typeface="Gotham Bold" pitchFamily="2" charset="-18"/>
                <a:ea typeface="Open Sans" panose="020B0606030504020204" pitchFamily="34" charset="0"/>
                <a:cs typeface="Open Sans" panose="020B0606030504020204" pitchFamily="34" charset="0"/>
              </a:rPr>
              <a:t>Klauzurní práce 2019, Klára Horáková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F3B06D2-E972-4642-AB13-57B0FD167CCC}"/>
              </a:ext>
            </a:extLst>
          </p:cNvPr>
          <p:cNvSpPr txBox="1">
            <a:spLocks/>
          </p:cNvSpPr>
          <p:nvPr/>
        </p:nvSpPr>
        <p:spPr>
          <a:xfrm>
            <a:off x="1524000" y="81708"/>
            <a:ext cx="9144000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i="1" dirty="0">
                <a:solidFill>
                  <a:srgbClr val="F04E54"/>
                </a:solidFill>
                <a:latin typeface="Futura Hv BT "/>
              </a:rPr>
              <a:t>Víš, co jíš?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F2C395-4CEA-4D03-A853-0E243BC0E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675" y="1865095"/>
            <a:ext cx="6290272" cy="419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18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1A8A49A-5F7D-4FF2-B4EA-C14D499C544B}"/>
              </a:ext>
            </a:extLst>
          </p:cNvPr>
          <p:cNvSpPr/>
          <p:nvPr/>
        </p:nvSpPr>
        <p:spPr>
          <a:xfrm>
            <a:off x="-150920" y="4838329"/>
            <a:ext cx="12342920" cy="2019671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091E00-C90A-4EC5-B008-10603A7C6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57" y="1643443"/>
            <a:ext cx="11256885" cy="474948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3FBA285-CFFE-4AB8-8A6C-48D142C6C822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Myšlenková mapa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FE59146-635B-450B-AA8C-884071301A0B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3874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504EC25-9C74-49EE-970E-9978151FDA0F}"/>
              </a:ext>
            </a:extLst>
          </p:cNvPr>
          <p:cNvSpPr/>
          <p:nvPr/>
        </p:nvSpPr>
        <p:spPr>
          <a:xfrm>
            <a:off x="-150920" y="4838329"/>
            <a:ext cx="12342920" cy="2019671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921D09F-0EC3-4C54-AE92-E3C57EF86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57" y="1643443"/>
            <a:ext cx="11256885" cy="47494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A28BE6A2-0A27-4614-809B-E1603AB8CC2B}"/>
              </a:ext>
            </a:extLst>
          </p:cNvPr>
          <p:cNvSpPr/>
          <p:nvPr/>
        </p:nvSpPr>
        <p:spPr>
          <a:xfrm>
            <a:off x="9685537" y="4829453"/>
            <a:ext cx="2444318" cy="1642369"/>
          </a:xfrm>
          <a:prstGeom prst="ellipse">
            <a:avLst/>
          </a:prstGeom>
          <a:noFill/>
          <a:ln w="38100">
            <a:solidFill>
              <a:srgbClr val="F04E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1BABB5-42E2-440A-B9AE-22588911FC48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8564647-F0D6-4333-8001-6DFFE405FFAB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Myšlenková mapa</a:t>
            </a:r>
          </a:p>
        </p:txBody>
      </p:sp>
    </p:spTree>
    <p:extLst>
      <p:ext uri="{BB962C8B-B14F-4D97-AF65-F5344CB8AC3E}">
        <p14:creationId xmlns:p14="http://schemas.microsoft.com/office/powerpoint/2010/main" val="3260705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AEE7576-7649-436F-BC7F-7D5F3C112248}"/>
              </a:ext>
            </a:extLst>
          </p:cNvPr>
          <p:cNvSpPr/>
          <p:nvPr/>
        </p:nvSpPr>
        <p:spPr>
          <a:xfrm>
            <a:off x="622916" y="4683527"/>
            <a:ext cx="10946167" cy="2477979"/>
          </a:xfrm>
          <a:prstGeom prst="rect">
            <a:avLst/>
          </a:prstGeom>
          <a:solidFill>
            <a:srgbClr val="F04E54"/>
          </a:solidFill>
          <a:ln w="19050">
            <a:solidFill>
              <a:srgbClr val="F04E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30B966C-C082-439F-BFD5-917DCCFF65E4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Myšlenková mapa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EEC2995-D8C4-4A45-800A-D007482E04FA}"/>
              </a:ext>
            </a:extLst>
          </p:cNvPr>
          <p:cNvSpPr txBox="1">
            <a:spLocks/>
          </p:cNvSpPr>
          <p:nvPr/>
        </p:nvSpPr>
        <p:spPr>
          <a:xfrm>
            <a:off x="3397189" y="3012859"/>
            <a:ext cx="9144000" cy="1351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2400" dirty="0">
              <a:latin typeface="Gotham Bold" pitchFamily="2" charset="-1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C798F0E-1176-4D2E-9F53-B2BF96BD1000}"/>
              </a:ext>
            </a:extLst>
          </p:cNvPr>
          <p:cNvSpPr txBox="1">
            <a:spLocks/>
          </p:cNvSpPr>
          <p:nvPr/>
        </p:nvSpPr>
        <p:spPr>
          <a:xfrm>
            <a:off x="1026850" y="4931549"/>
            <a:ext cx="9144000" cy="2549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Anotace:</a:t>
            </a:r>
          </a:p>
          <a:p>
            <a:endParaRPr lang="cs-CZ" sz="2400" dirty="0">
              <a:solidFill>
                <a:schemeClr val="bg1">
                  <a:lumMod val="95000"/>
                </a:schemeClr>
              </a:solidFill>
              <a:latin typeface="Gotham Medium" panose="02000604030000020004" pitchFamily="2" charset="-18"/>
            </a:endParaRPr>
          </a:p>
          <a:p>
            <a:r>
              <a:rPr lang="cs-CZ" sz="2400" dirty="0">
                <a:solidFill>
                  <a:schemeClr val="bg1">
                    <a:lumMod val="95000"/>
                  </a:schemeClr>
                </a:solidFill>
                <a:latin typeface="Gotham Re"/>
              </a:rPr>
              <a:t>Vytvořit hru s </a:t>
            </a:r>
            <a:r>
              <a:rPr lang="cs-CZ" sz="2400" b="1" dirty="0">
                <a:solidFill>
                  <a:schemeClr val="bg1">
                    <a:lumMod val="95000"/>
                  </a:schemeClr>
                </a:solidFill>
                <a:latin typeface="Gotham Re"/>
              </a:rPr>
              <a:t>edukačním charakterem</a:t>
            </a:r>
            <a:r>
              <a:rPr lang="cs-CZ" sz="2400" dirty="0">
                <a:solidFill>
                  <a:schemeClr val="bg1">
                    <a:lumMod val="95000"/>
                  </a:schemeClr>
                </a:solidFill>
                <a:latin typeface="Gotham Re"/>
              </a:rPr>
              <a:t>, která bude hráče </a:t>
            </a:r>
            <a:r>
              <a:rPr lang="cs-CZ" sz="2400" b="1" dirty="0">
                <a:solidFill>
                  <a:schemeClr val="bg1">
                    <a:lumMod val="95000"/>
                  </a:schemeClr>
                </a:solidFill>
                <a:latin typeface="Gotham Re"/>
              </a:rPr>
              <a:t>vzdělávat</a:t>
            </a:r>
          </a:p>
          <a:p>
            <a:r>
              <a:rPr lang="cs-CZ" sz="2400" dirty="0">
                <a:solidFill>
                  <a:schemeClr val="bg1">
                    <a:lumMod val="95000"/>
                  </a:schemeClr>
                </a:solidFill>
                <a:latin typeface="Gotham Re"/>
              </a:rPr>
              <a:t>v oblasti jídla, o původu potravin, jejich složení a historii. Hra bude </a:t>
            </a:r>
            <a:r>
              <a:rPr lang="cs-CZ" sz="2400" b="1" dirty="0">
                <a:solidFill>
                  <a:schemeClr val="bg1"/>
                </a:solidFill>
                <a:latin typeface="Gotham Re"/>
              </a:rPr>
              <a:t>experimentem na lidech</a:t>
            </a:r>
            <a:r>
              <a:rPr lang="cs-CZ" sz="2400" dirty="0">
                <a:solidFill>
                  <a:schemeClr val="bg1">
                    <a:lumMod val="95000"/>
                  </a:schemeClr>
                </a:solidFill>
                <a:latin typeface="Gotham Re"/>
              </a:rPr>
              <a:t>, kolik toho vlastně víme o jídle? </a:t>
            </a:r>
          </a:p>
          <a:p>
            <a:endParaRPr lang="cs-CZ" sz="2400" dirty="0">
              <a:latin typeface="Gotham Medium" panose="02000604030000020004" pitchFamily="2" charset="-1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5484C3-99F6-41C0-8B29-42EF20226BB4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55195BA-90CE-48DE-9BEA-69F3222DBB64}"/>
              </a:ext>
            </a:extLst>
          </p:cNvPr>
          <p:cNvSpPr/>
          <p:nvPr/>
        </p:nvSpPr>
        <p:spPr>
          <a:xfrm>
            <a:off x="3701987" y="1560890"/>
            <a:ext cx="2661718" cy="2661718"/>
          </a:xfrm>
          <a:prstGeom prst="ellipse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8CB6937-8DA9-4243-9157-E5458FB9789D}"/>
              </a:ext>
            </a:extLst>
          </p:cNvPr>
          <p:cNvSpPr/>
          <p:nvPr/>
        </p:nvSpPr>
        <p:spPr>
          <a:xfrm>
            <a:off x="6141179" y="1555089"/>
            <a:ext cx="2661718" cy="2661718"/>
          </a:xfrm>
          <a:prstGeom prst="ellipse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C22546-8018-4866-8862-54AE33635EC4}"/>
              </a:ext>
            </a:extLst>
          </p:cNvPr>
          <p:cNvSpPr txBox="1"/>
          <p:nvPr/>
        </p:nvSpPr>
        <p:spPr>
          <a:xfrm>
            <a:off x="3924794" y="2642304"/>
            <a:ext cx="2507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  <a:latin typeface="Gotham Bold" pitchFamily="2" charset="-18"/>
              </a:rPr>
              <a:t>APLIKACE / HRA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E353B35-7BBD-4432-A4D6-88993B56637B}"/>
              </a:ext>
            </a:extLst>
          </p:cNvPr>
          <p:cNvSpPr txBox="1"/>
          <p:nvPr/>
        </p:nvSpPr>
        <p:spPr>
          <a:xfrm>
            <a:off x="6218133" y="2680841"/>
            <a:ext cx="2507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  <a:latin typeface="Gotham Bold" pitchFamily="2" charset="-18"/>
              </a:rPr>
              <a:t>VZDĚLÁVACÍ </a:t>
            </a:r>
          </a:p>
        </p:txBody>
      </p:sp>
    </p:spTree>
    <p:extLst>
      <p:ext uri="{BB962C8B-B14F-4D97-AF65-F5344CB8AC3E}">
        <p14:creationId xmlns:p14="http://schemas.microsoft.com/office/powerpoint/2010/main" val="2716261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62749606-4678-4E78-8909-3AE022C089EC}"/>
              </a:ext>
            </a:extLst>
          </p:cNvPr>
          <p:cNvSpPr/>
          <p:nvPr/>
        </p:nvSpPr>
        <p:spPr>
          <a:xfrm>
            <a:off x="-150920" y="-58335"/>
            <a:ext cx="12342920" cy="6916336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30B966C-C082-439F-BFD5-917DCCFF65E4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Futura Hv BT "/>
              </a:rPr>
              <a:t>Rešerše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051761-2BC7-4FE1-92FB-6F5734698F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556" y="3696225"/>
            <a:ext cx="1874881" cy="333930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415EC3-4BF4-4596-806F-3070BF2CE2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15" y="2798218"/>
            <a:ext cx="3194510" cy="179601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E42E84-0938-48F6-97EC-43B40C99CB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450" y="3518693"/>
            <a:ext cx="1819493" cy="324065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C5ADED-AD7A-45AA-BBD3-0C1F5C9519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755" y="16309"/>
            <a:ext cx="1874881" cy="333930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83C2737-A45B-418E-8468-12C14E768F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556" y="179387"/>
            <a:ext cx="1874881" cy="3339306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A353C30-DDDE-4546-AA44-8AA2ABE106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774" y="1808671"/>
            <a:ext cx="1819494" cy="324065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0DB1BC3-232D-4920-9D2F-7798F73ED9B3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2957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862D1E4-73DA-4693-830D-50EF3B670329}"/>
              </a:ext>
            </a:extLst>
          </p:cNvPr>
          <p:cNvSpPr/>
          <p:nvPr/>
        </p:nvSpPr>
        <p:spPr>
          <a:xfrm>
            <a:off x="-150920" y="5065496"/>
            <a:ext cx="12342920" cy="1792504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0380D9C-0922-4FC0-B92A-2AC2130E41E6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Rozebrání struktury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322810-A144-4CAB-92DB-EB071B934B59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6CD63-E4E7-44E3-9A8C-17695FF95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268" y="1641180"/>
            <a:ext cx="7057748" cy="4949079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06339C9-B6A7-4696-9625-CE7938C7FD21}"/>
              </a:ext>
            </a:extLst>
          </p:cNvPr>
          <p:cNvSpPr/>
          <p:nvPr/>
        </p:nvSpPr>
        <p:spPr>
          <a:xfrm>
            <a:off x="7945514" y="-1332205"/>
            <a:ext cx="4246485" cy="7242429"/>
          </a:xfrm>
          <a:prstGeom prst="rect">
            <a:avLst/>
          </a:prstGeom>
          <a:solidFill>
            <a:srgbClr val="F04E54"/>
          </a:solidFill>
          <a:ln w="19050">
            <a:solidFill>
              <a:srgbClr val="F04E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E4EAABB-A900-47EC-9106-12A264F6E5F6}"/>
              </a:ext>
            </a:extLst>
          </p:cNvPr>
          <p:cNvSpPr txBox="1">
            <a:spLocks/>
          </p:cNvSpPr>
          <p:nvPr/>
        </p:nvSpPr>
        <p:spPr>
          <a:xfrm>
            <a:off x="8084597" y="947775"/>
            <a:ext cx="3968317" cy="5149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270000"/>
              </a:lnSpc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CO VŠECHNO BY TAM MOHLO BÝT?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Přihlášení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Odpočet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Jedna hra – určitý počet otázek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Gamifikace I.  - sbírání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Gamifikace II. – dosahuji úrovně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Nápověda – kupovaná?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Balíčky otázek – kupují se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Duel mezi hráči</a:t>
            </a:r>
          </a:p>
          <a:p>
            <a:pPr marL="457200" indent="-457200">
              <a:lnSpc>
                <a:spcPct val="220000"/>
              </a:lnSpc>
              <a:buFont typeface="Arial" panose="020B0604020202020204" pitchFamily="34" charset="0"/>
              <a:buChar char="•"/>
            </a:pPr>
            <a:endParaRPr lang="cs-CZ" sz="2600" b="1" dirty="0">
              <a:latin typeface="Gotham Medium" panose="02000604030000020004" pitchFamily="2" charset="-18"/>
            </a:endParaRPr>
          </a:p>
          <a:p>
            <a:endParaRPr lang="cs-CZ" sz="2400" dirty="0">
              <a:latin typeface="Gotham Bold" pitchFamily="2" charset="-18"/>
            </a:endParaRPr>
          </a:p>
          <a:p>
            <a:endParaRPr lang="cs-CZ" sz="2400" dirty="0">
              <a:latin typeface="Gotham Bold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469740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53240F-4962-4BCC-A29D-47EA9F598B4E}"/>
              </a:ext>
            </a:extLst>
          </p:cNvPr>
          <p:cNvSpPr/>
          <p:nvPr/>
        </p:nvSpPr>
        <p:spPr>
          <a:xfrm>
            <a:off x="-150920" y="5065496"/>
            <a:ext cx="12410982" cy="1792504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6378704-BEF3-4189-961F-FF94965D0FFE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Wireframe, skicy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A99BC2-FE2A-4991-8A05-F94E19906378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970C39-4ECF-40B2-A3A5-B2432D42DA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3"/>
          <a:stretch/>
        </p:blipFill>
        <p:spPr>
          <a:xfrm>
            <a:off x="1282936" y="1666380"/>
            <a:ext cx="6129917" cy="4736792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3ABAE6E-A75D-4EC4-9DFF-11D55352CBBA}"/>
              </a:ext>
            </a:extLst>
          </p:cNvPr>
          <p:cNvSpPr/>
          <p:nvPr/>
        </p:nvSpPr>
        <p:spPr>
          <a:xfrm>
            <a:off x="7945514" y="0"/>
            <a:ext cx="4246485" cy="5829302"/>
          </a:xfrm>
          <a:prstGeom prst="rect">
            <a:avLst/>
          </a:prstGeom>
          <a:solidFill>
            <a:srgbClr val="F04E54"/>
          </a:solidFill>
          <a:ln w="19050">
            <a:solidFill>
              <a:srgbClr val="F04E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E553862-B385-455E-BED1-7BB37EC43AFE}"/>
              </a:ext>
            </a:extLst>
          </p:cNvPr>
          <p:cNvSpPr txBox="1">
            <a:spLocks/>
          </p:cNvSpPr>
          <p:nvPr/>
        </p:nvSpPr>
        <p:spPr>
          <a:xfrm>
            <a:off x="8223683" y="147593"/>
            <a:ext cx="3968317" cy="56817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lnSpc>
                <a:spcPct val="220000"/>
              </a:lnSpc>
              <a:buFont typeface="Arial" panose="020B0604020202020204" pitchFamily="34" charset="0"/>
              <a:buChar char="•"/>
            </a:pPr>
            <a:endParaRPr lang="cs-CZ" sz="2600" b="1" dirty="0">
              <a:solidFill>
                <a:schemeClr val="bg1">
                  <a:lumMod val="95000"/>
                </a:schemeClr>
              </a:solidFill>
              <a:latin typeface="Gotham Medium" panose="02000604030000020004" pitchFamily="2" charset="-18"/>
            </a:endParaRPr>
          </a:p>
          <a:p>
            <a:pPr>
              <a:lnSpc>
                <a:spcPct val="270000"/>
              </a:lnSpc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CO BUDE HRA OBSAHOVAT: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Přihlášení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Jedna hra – určitý počet otázek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Otázky ABCD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Gamifikace I.  - sbírání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Nápověda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Balíčky otázek – různá témata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Za získané body mohu nakupovat </a:t>
            </a:r>
          </a:p>
          <a:p>
            <a:pPr marL="457200" indent="-457200">
              <a:lnSpc>
                <a:spcPct val="2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bg1">
                    <a:lumMod val="95000"/>
                  </a:schemeClr>
                </a:solidFill>
                <a:latin typeface="Gotham Medium" panose="02000604030000020004" pitchFamily="2" charset="-18"/>
              </a:rPr>
              <a:t>Mohu nakupovat i za peníze</a:t>
            </a:r>
          </a:p>
          <a:p>
            <a:endParaRPr lang="cs-CZ" sz="2400" dirty="0">
              <a:latin typeface="Gotham Bold" pitchFamily="2" charset="-18"/>
            </a:endParaRPr>
          </a:p>
          <a:p>
            <a:endParaRPr lang="cs-CZ" sz="2400" dirty="0">
              <a:latin typeface="Gotham Bold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217976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4972F0A-56F4-4ED6-BFE3-31E5BBD10E37}"/>
              </a:ext>
            </a:extLst>
          </p:cNvPr>
          <p:cNvSpPr/>
          <p:nvPr/>
        </p:nvSpPr>
        <p:spPr>
          <a:xfrm>
            <a:off x="-150920" y="5065496"/>
            <a:ext cx="12342920" cy="1792504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47FB01D-4C11-4A28-BDD6-AB9ADF1AD197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Prototyp I.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C0AD32F-9AD2-429A-9967-CC0F6AFCE457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B1AA414-197D-42D6-97CF-D4D94AD49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00" y="1632852"/>
            <a:ext cx="2537509" cy="451338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C2B37B6-9AFF-4687-AC77-9C49F9A6F1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267" y="1632854"/>
            <a:ext cx="2537509" cy="451338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ECF8E0C-21C9-4B9A-8480-A46CFC290D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339" y="1632852"/>
            <a:ext cx="2537510" cy="451338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78656B4-40BB-4F1C-BA7B-353BCA9BF8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7831" y="1632854"/>
            <a:ext cx="2537509" cy="451338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7098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AE75CE67-0EA2-4E0F-AD84-30A47D6CAEE3}"/>
              </a:ext>
            </a:extLst>
          </p:cNvPr>
          <p:cNvSpPr/>
          <p:nvPr/>
        </p:nvSpPr>
        <p:spPr>
          <a:xfrm>
            <a:off x="-150920" y="5065496"/>
            <a:ext cx="12342920" cy="1792504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7FD809A-588B-43E8-BE9D-7E56F21B7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90114"/>
            <a:ext cx="2446404" cy="435133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5BD450-8303-4804-86B5-CE9C2A9E44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323" y="1790115"/>
            <a:ext cx="2446404" cy="43513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2445E75-27EB-4C17-BF78-22A388AE56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446" y="1790112"/>
            <a:ext cx="2446405" cy="435133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F7C7DA8-6761-4CA8-B528-83C59666A14D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Prototyp II.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9F7DB4-1FE5-416E-8F61-27BD96DE7849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FB37153-9666-4387-AF59-502268D2C3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569" y="1790111"/>
            <a:ext cx="2446405" cy="435133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3478F5D0-89BD-497F-8B8F-105C02ED5A28}"/>
              </a:ext>
            </a:extLst>
          </p:cNvPr>
          <p:cNvSpPr/>
          <p:nvPr/>
        </p:nvSpPr>
        <p:spPr>
          <a:xfrm>
            <a:off x="6809782" y="372862"/>
            <a:ext cx="1038688" cy="1038688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13F61B3-2577-407C-B107-182C7D56635C}"/>
              </a:ext>
            </a:extLst>
          </p:cNvPr>
          <p:cNvSpPr/>
          <p:nvPr/>
        </p:nvSpPr>
        <p:spPr>
          <a:xfrm>
            <a:off x="8014186" y="372862"/>
            <a:ext cx="1038688" cy="1038688"/>
          </a:xfrm>
          <a:prstGeom prst="ellipse">
            <a:avLst/>
          </a:prstGeom>
          <a:solidFill>
            <a:srgbClr val="F04E54"/>
          </a:solidFill>
          <a:ln>
            <a:solidFill>
              <a:srgbClr val="F04E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672C116-D139-4535-883B-90706BED429C}"/>
              </a:ext>
            </a:extLst>
          </p:cNvPr>
          <p:cNvSpPr/>
          <p:nvPr/>
        </p:nvSpPr>
        <p:spPr>
          <a:xfrm>
            <a:off x="9243236" y="372862"/>
            <a:ext cx="1038688" cy="1038688"/>
          </a:xfrm>
          <a:prstGeom prst="ellipse">
            <a:avLst/>
          </a:prstGeom>
          <a:solidFill>
            <a:srgbClr val="A63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A5BEE95-B0AE-4BC4-B450-7DE59748092E}"/>
              </a:ext>
            </a:extLst>
          </p:cNvPr>
          <p:cNvSpPr/>
          <p:nvPr/>
        </p:nvSpPr>
        <p:spPr>
          <a:xfrm>
            <a:off x="10472286" y="372862"/>
            <a:ext cx="1038688" cy="1038688"/>
          </a:xfrm>
          <a:prstGeom prst="ellipse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410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41AECC9-E394-43C0-97AF-7FC37ED6DFA3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Prototyp II.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7BFA55-1080-4120-859C-036DCD929B35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641346-5F60-4B00-A872-F271F75C97EE}"/>
              </a:ext>
            </a:extLst>
          </p:cNvPr>
          <p:cNvSpPr/>
          <p:nvPr/>
        </p:nvSpPr>
        <p:spPr>
          <a:xfrm>
            <a:off x="-150920" y="5065496"/>
            <a:ext cx="12342920" cy="1792504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331847-70FD-4C82-8E7E-53A203CE8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824" y="1679510"/>
            <a:ext cx="2529617" cy="449934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F432724-8A49-42C4-8C4D-FDC6251B9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451" y="1679510"/>
            <a:ext cx="2529617" cy="449934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F577126-D55E-4813-8709-443DE57F00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197" y="1679510"/>
            <a:ext cx="2529617" cy="449934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0C82859-9CF8-41B4-97FA-9D55070105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78" y="1679510"/>
            <a:ext cx="2529618" cy="449934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8810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0BC2478-BBB9-4445-9D8F-391D9D9D38D8}"/>
              </a:ext>
            </a:extLst>
          </p:cNvPr>
          <p:cNvSpPr/>
          <p:nvPr/>
        </p:nvSpPr>
        <p:spPr>
          <a:xfrm>
            <a:off x="-150920" y="5065496"/>
            <a:ext cx="12342920" cy="1792504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F7C7DA8-6761-4CA8-B528-83C59666A14D}"/>
              </a:ext>
            </a:extLst>
          </p:cNvPr>
          <p:cNvSpPr txBox="1">
            <a:spLocks/>
          </p:cNvSpPr>
          <p:nvPr/>
        </p:nvSpPr>
        <p:spPr>
          <a:xfrm>
            <a:off x="270198" y="-58336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Prototyp II.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9F7DB4-1FE5-416E-8F61-27BD96DE7849}"/>
              </a:ext>
            </a:extLst>
          </p:cNvPr>
          <p:cNvSpPr/>
          <p:nvPr/>
        </p:nvSpPr>
        <p:spPr>
          <a:xfrm>
            <a:off x="0" y="564209"/>
            <a:ext cx="130629" cy="767133"/>
          </a:xfrm>
          <a:prstGeom prst="rect">
            <a:avLst/>
          </a:prstGeom>
          <a:solidFill>
            <a:srgbClr val="F0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6CC2BD-F116-42DB-9A49-708382BD1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017" y="1695235"/>
            <a:ext cx="2465548" cy="43853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2858C6-4DB0-4E1B-B673-87C472F96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903" y="1695235"/>
            <a:ext cx="2465548" cy="43853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3A159C7-0A53-41E0-B216-E6A4CB14D8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689" y="1729284"/>
            <a:ext cx="2446405" cy="435133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94AAC0E9-6CF8-4200-A6B5-270D1E0A4B41}"/>
              </a:ext>
            </a:extLst>
          </p:cNvPr>
          <p:cNvSpPr/>
          <p:nvPr/>
        </p:nvSpPr>
        <p:spPr>
          <a:xfrm>
            <a:off x="4534678" y="3573624"/>
            <a:ext cx="1035698" cy="494523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338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CF86379-2A73-4216-997B-3D33DAAD25B6}"/>
              </a:ext>
            </a:extLst>
          </p:cNvPr>
          <p:cNvSpPr/>
          <p:nvPr/>
        </p:nvSpPr>
        <p:spPr>
          <a:xfrm>
            <a:off x="-14796" y="0"/>
            <a:ext cx="12342920" cy="6858000"/>
          </a:xfrm>
          <a:prstGeom prst="rect">
            <a:avLst/>
          </a:prstGeom>
          <a:solidFill>
            <a:srgbClr val="FAC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                            Z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000CC62-EE1C-44FA-BF14-AFEFD4321B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89880" y="1813718"/>
            <a:ext cx="3733568" cy="3733568"/>
          </a:xfr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87D7E81-95A5-41D4-B882-7F1022BFC879}"/>
              </a:ext>
            </a:extLst>
          </p:cNvPr>
          <p:cNvSpPr txBox="1">
            <a:spLocks/>
          </p:cNvSpPr>
          <p:nvPr/>
        </p:nvSpPr>
        <p:spPr>
          <a:xfrm>
            <a:off x="838200" y="4967056"/>
            <a:ext cx="11194742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i="1" dirty="0">
                <a:solidFill>
                  <a:srgbClr val="F04E54"/>
                </a:solidFill>
                <a:latin typeface="Futura Hv BT "/>
              </a:rPr>
              <a:t>Prototyp najdete zde: </a:t>
            </a:r>
            <a:r>
              <a:rPr lang="cs-CZ" sz="3000" i="1" dirty="0">
                <a:solidFill>
                  <a:schemeClr val="accent5">
                    <a:lumMod val="75000"/>
                  </a:schemeClr>
                </a:solidFill>
                <a:latin typeface="Futura Hv BT "/>
              </a:rPr>
              <a:t>https://invis.io/3WQ9MM027CP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2D8C372-033C-4EF2-8258-B077941F932E}"/>
              </a:ext>
            </a:extLst>
          </p:cNvPr>
          <p:cNvSpPr txBox="1">
            <a:spLocks/>
          </p:cNvSpPr>
          <p:nvPr/>
        </p:nvSpPr>
        <p:spPr>
          <a:xfrm>
            <a:off x="3227487" y="48948"/>
            <a:ext cx="5737026" cy="1351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i="1" dirty="0">
                <a:solidFill>
                  <a:srgbClr val="F04E54"/>
                </a:solidFill>
                <a:latin typeface="Futura Hv BT "/>
              </a:rPr>
              <a:t>Díky za pozornost!</a:t>
            </a:r>
          </a:p>
        </p:txBody>
      </p:sp>
    </p:spTree>
    <p:extLst>
      <p:ext uri="{BB962C8B-B14F-4D97-AF65-F5344CB8AC3E}">
        <p14:creationId xmlns:p14="http://schemas.microsoft.com/office/powerpoint/2010/main" val="2335621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174</Words>
  <Application>Microsoft Office PowerPoint</Application>
  <PresentationFormat>Widescreen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Futura Hv BT </vt:lpstr>
      <vt:lpstr>Gotham Bold</vt:lpstr>
      <vt:lpstr>Gotham Medium</vt:lpstr>
      <vt:lpstr>Gotham Re</vt:lpstr>
      <vt:lpstr>Office Theme</vt:lpstr>
      <vt:lpstr>U</vt:lpstr>
      <vt:lpstr>Edukační hra, Téma: Jídlo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Klauzurní práce, Téma: Jídlo</dc:title>
  <dc:creator>Klára Horáková</dc:creator>
  <cp:lastModifiedBy>Klára Horáková</cp:lastModifiedBy>
  <cp:revision>9</cp:revision>
  <dcterms:created xsi:type="dcterms:W3CDTF">2019-02-01T00:10:37Z</dcterms:created>
  <dcterms:modified xsi:type="dcterms:W3CDTF">2019-02-01T01:24:40Z</dcterms:modified>
</cp:coreProperties>
</file>