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embeddedFontLst>
    <p:embeddedFont>
      <p:font typeface="Montserrat SemiBold"/>
      <p:regular r:id="rId18"/>
      <p:bold r:id="rId19"/>
      <p:italic r:id="rId20"/>
      <p:boldItalic r:id="rId21"/>
    </p:embeddedFont>
    <p:embeddedFont>
      <p:font typeface="Montserrat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SemiBold-italic.fntdata"/><Relationship Id="rId22" Type="http://schemas.openxmlformats.org/officeDocument/2006/relationships/font" Target="fonts/Montserrat-regular.fntdata"/><Relationship Id="rId21" Type="http://schemas.openxmlformats.org/officeDocument/2006/relationships/font" Target="fonts/MontserratSemiBold-boldItalic.fntdata"/><Relationship Id="rId24" Type="http://schemas.openxmlformats.org/officeDocument/2006/relationships/font" Target="fonts/Montserrat-italic.fntdata"/><Relationship Id="rId23" Type="http://schemas.openxmlformats.org/officeDocument/2006/relationships/font" Target="fonts/Montserrat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schemas.openxmlformats.org/officeDocument/2006/relationships/font" Target="fonts/Montserrat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font" Target="fonts/MontserratSemiBold-bold.fntdata"/><Relationship Id="rId18" Type="http://schemas.openxmlformats.org/officeDocument/2006/relationships/font" Target="fonts/MontserratSemiBold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5345817fd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5345817fd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85345817fd_0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85345817fd_0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85345817fd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85345817fd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5345817fd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5345817fd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85345817fd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85345817fd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85345817fd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85345817fd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85345817fd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85345817fd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85345817fd_0_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85345817fd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5345817fd_0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5345817fd_0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85345817fd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85345817fd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85345817fd_0_1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85345817fd_0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gif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gif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gif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gif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gif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gif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gif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latin typeface="Montserrat"/>
                <a:ea typeface="Montserrat"/>
                <a:cs typeface="Montserrat"/>
                <a:sym typeface="Montserrat"/>
              </a:rPr>
              <a:t>7 technik 7 materiálů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Návrat k volné grafice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latin typeface="Montserrat"/>
                <a:ea typeface="Montserrat"/>
                <a:cs typeface="Montserrat"/>
                <a:sym typeface="Montserrat"/>
              </a:rPr>
              <a:t>Proč klasické grafické techniky?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>
                <a:latin typeface="Montserrat"/>
                <a:ea typeface="Montserrat"/>
                <a:cs typeface="Montserrat"/>
                <a:sym typeface="Montserrat"/>
              </a:rPr>
              <a:t>Ohlédnutí se zpátky do doby studia na střední škole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>
                <a:latin typeface="Montserrat"/>
                <a:ea typeface="Montserrat"/>
                <a:cs typeface="Montserrat"/>
                <a:sym typeface="Montserrat"/>
              </a:rPr>
              <a:t>Potřeba tvořit něco hmatatelného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>
                <a:latin typeface="Montserrat"/>
                <a:ea typeface="Montserrat"/>
                <a:cs typeface="Montserrat"/>
                <a:sym typeface="Montserrat"/>
              </a:rPr>
              <a:t>Zkusit si techniky vytvořit úplně od základu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>
                <a:latin typeface="Montserrat"/>
                <a:ea typeface="Montserrat"/>
                <a:cs typeface="Montserrat"/>
                <a:sym typeface="Montserrat"/>
              </a:rPr>
              <a:t>Vyzkoušet techniky ke kterým jsem se nedostal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cs">
                <a:latin typeface="Montserrat"/>
                <a:ea typeface="Montserrat"/>
                <a:cs typeface="Montserrat"/>
                <a:sym typeface="Montserrat"/>
              </a:rPr>
              <a:t>Výběr jednotlivých grafických technik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282625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latin typeface="Montserrat SemiBold"/>
                <a:ea typeface="Montserrat SemiBold"/>
                <a:cs typeface="Montserrat SemiBold"/>
                <a:sym typeface="Montserrat SemiBold"/>
              </a:rPr>
              <a:t>Techniky tisku z výšky</a:t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 sz="1800">
                <a:latin typeface="Montserrat"/>
                <a:ea typeface="Montserrat"/>
                <a:cs typeface="Montserrat"/>
                <a:sym typeface="Montserrat"/>
              </a:rPr>
              <a:t>Linoryt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 sz="1800">
                <a:latin typeface="Montserrat"/>
                <a:ea typeface="Montserrat"/>
                <a:cs typeface="Montserrat"/>
                <a:sym typeface="Montserrat"/>
              </a:rPr>
              <a:t>Dřevoryt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 sz="1800">
                <a:latin typeface="Montserrat"/>
                <a:ea typeface="Montserrat"/>
                <a:cs typeface="Montserrat"/>
                <a:sym typeface="Montserrat"/>
              </a:rPr>
              <a:t>Dřevořez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 sz="1800">
                <a:latin typeface="Montserrat"/>
                <a:ea typeface="Montserrat"/>
                <a:cs typeface="Montserrat"/>
                <a:sym typeface="Montserrat"/>
              </a:rPr>
              <a:t>Massrova deska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8" name="Google Shape;68;p15"/>
          <p:cNvSpPr txBox="1"/>
          <p:nvPr>
            <p:ph idx="2" type="body"/>
          </p:nvPr>
        </p:nvSpPr>
        <p:spPr>
          <a:xfrm>
            <a:off x="4813025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>
                <a:latin typeface="Montserrat SemiBold"/>
                <a:ea typeface="Montserrat SemiBold"/>
                <a:cs typeface="Montserrat SemiBold"/>
                <a:sym typeface="Montserrat SemiBold"/>
              </a:rPr>
              <a:t>Techniky tisku z hloubky</a:t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  <a:p>
            <a:pPr indent="-342900" lvl="0" marL="457200" rtl="0" algn="l">
              <a:spcBef>
                <a:spcPts val="160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 sz="1800">
                <a:latin typeface="Montserrat"/>
                <a:ea typeface="Montserrat"/>
                <a:cs typeface="Montserrat"/>
                <a:sym typeface="Montserrat"/>
              </a:rPr>
              <a:t>Suchá jehla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 sz="1800">
                <a:latin typeface="Montserrat"/>
                <a:ea typeface="Montserrat"/>
                <a:cs typeface="Montserrat"/>
                <a:sym typeface="Montserrat"/>
              </a:rPr>
              <a:t>Lept do tvrdého krytu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Char char="●"/>
            </a:pPr>
            <a:r>
              <a:rPr lang="cs" sz="1800">
                <a:latin typeface="Montserrat"/>
                <a:ea typeface="Montserrat"/>
                <a:cs typeface="Montserrat"/>
                <a:sym typeface="Montserrat"/>
              </a:rPr>
              <a:t>Lept do měkkého krytu</a:t>
            </a:r>
            <a:endParaRPr sz="18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Checkbox</a:t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cs"/>
              <a:t>Zvládnout techniky teoreticky (studium technik)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cs"/>
              <a:t>Materiály, příprava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cs"/>
              <a:t>Praktická část zadání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cs"/>
              <a:t>Dotáhnout techniky až k tisku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cs"/>
              <a:t>Zmapovat celý proces tvorby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Ruční papír</a:t>
            </a:r>
            <a:endParaRPr/>
          </a:p>
        </p:txBody>
      </p:sp>
      <p:sp>
        <p:nvSpPr>
          <p:cNvPr id="80" name="Google Shape;80;p1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/>
              <a:t>Primárně pro techniky tisku z výšky jsem si vyrobil ruční papír. </a:t>
            </a:r>
            <a:endParaRPr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6600" y="565050"/>
            <a:ext cx="4013400" cy="401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Linoryt</a:t>
            </a:r>
            <a:endParaRPr/>
          </a:p>
        </p:txBody>
      </p:sp>
      <p:sp>
        <p:nvSpPr>
          <p:cNvPr id="87" name="Google Shape;87;p18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/>
              <a:t>Asi nejznámější grafická technika tisku z výšky. Každý z nás si ji určitě už někdy vyzkoušel. </a:t>
            </a:r>
            <a:endParaRPr/>
          </a:p>
        </p:txBody>
      </p:sp>
      <p:pic>
        <p:nvPicPr>
          <p:cNvPr id="88" name="Google Shape;8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16325" y="555600"/>
            <a:ext cx="4043200" cy="404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Dřevořez</a:t>
            </a:r>
            <a:endParaRPr/>
          </a:p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/>
              <a:t>Technika tisku z výšky, tiskne se stejně jako linoryt. Rozlišujeme dřevoryt a dřevořez podle použití nástrojů k práci a druhu použitého dřeva.</a:t>
            </a:r>
            <a:endParaRPr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375" y="555600"/>
            <a:ext cx="4013400" cy="401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Dřevoryt</a:t>
            </a:r>
            <a:endParaRPr/>
          </a:p>
        </p:txBody>
      </p:sp>
      <p:sp>
        <p:nvSpPr>
          <p:cNvPr id="101" name="Google Shape;101;p2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/>
              <a:t>Na druhu použitého dřeva záleží.</a:t>
            </a:r>
            <a:endParaRPr/>
          </a:p>
        </p:txBody>
      </p:sp>
      <p:pic>
        <p:nvPicPr>
          <p:cNvPr id="102" name="Google Shape;10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6100" y="531375"/>
            <a:ext cx="4013400" cy="401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1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Massrova deska</a:t>
            </a:r>
            <a:endParaRPr/>
          </a:p>
        </p:txBody>
      </p:sp>
      <p:sp>
        <p:nvSpPr>
          <p:cNvPr id="108" name="Google Shape;108;p21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/>
              <a:t>Imitace linorytu. Používá se především pro malé grafiky. Tisková matrice se vyrábí smícháním plavené křídy a kostního klihu.</a:t>
            </a:r>
            <a:endParaRPr/>
          </a:p>
        </p:txBody>
      </p:sp>
      <p:pic>
        <p:nvPicPr>
          <p:cNvPr id="109" name="Google Shape;10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6100" y="565050"/>
            <a:ext cx="4013400" cy="401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Lept do tvrdého krytu</a:t>
            </a:r>
            <a:endParaRPr/>
          </a:p>
        </p:txBody>
      </p:sp>
      <p:sp>
        <p:nvSpPr>
          <p:cNvPr id="115" name="Google Shape;115;p22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/>
              <a:t>Zinková deska ošetřená asfaltovým krytem. Návrh je překreslený na desku pomocí rycí jehly. Deska se leptá v kyselině dusičné.</a:t>
            </a:r>
            <a:endParaRPr/>
          </a:p>
        </p:txBody>
      </p:sp>
      <p:pic>
        <p:nvPicPr>
          <p:cNvPr id="116" name="Google Shape;11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6975" y="555600"/>
            <a:ext cx="4013400" cy="401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Lept do měkkého krytu</a:t>
            </a:r>
            <a:endParaRPr/>
          </a:p>
        </p:txBody>
      </p:sp>
      <p:sp>
        <p:nvSpPr>
          <p:cNvPr id="122" name="Google Shape;122;p23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/>
              <a:t>Na zinkovou desku je nanesený tzv. měkký kryt zabraňující leptání zakryté plochy. Kryt se jednoduše odstraní i když kreslíme na desku přes papír. Leptáno v kyselině dusičné.</a:t>
            </a:r>
            <a:endParaRPr/>
          </a:p>
        </p:txBody>
      </p:sp>
      <p:pic>
        <p:nvPicPr>
          <p:cNvPr id="123" name="Google Shape;12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1950" y="555600"/>
            <a:ext cx="4013400" cy="401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4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cs"/>
              <a:t>Suchá jehla</a:t>
            </a:r>
            <a:endParaRPr/>
          </a:p>
        </p:txBody>
      </p:sp>
      <p:sp>
        <p:nvSpPr>
          <p:cNvPr id="129" name="Google Shape;129;p24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cs"/>
              <a:t>Poslední hlubotisková technika z mého seznamu. Za dobu studia na ADD jsem zapomněl jaká je to drbačka.</a:t>
            </a:r>
            <a:endParaRPr/>
          </a:p>
        </p:txBody>
      </p:sp>
      <p:pic>
        <p:nvPicPr>
          <p:cNvPr id="130" name="Google Shape;1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51950" y="565050"/>
            <a:ext cx="4013400" cy="401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