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Montserrat SemiBold"/>
      <p:regular r:id="rId15"/>
      <p:bold r:id="rId16"/>
      <p:italic r:id="rId17"/>
      <p:boldItalic r:id="rId18"/>
    </p:embeddedFont>
    <p:embeddedFont>
      <p:font typeface="Montserrat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-bold.fntdata"/><Relationship Id="rId11" Type="http://schemas.openxmlformats.org/officeDocument/2006/relationships/slide" Target="slides/slide6.xml"/><Relationship Id="rId22" Type="http://schemas.openxmlformats.org/officeDocument/2006/relationships/font" Target="fonts/Montserrat-boldItalic.fntdata"/><Relationship Id="rId10" Type="http://schemas.openxmlformats.org/officeDocument/2006/relationships/slide" Target="slides/slide5.xml"/><Relationship Id="rId21" Type="http://schemas.openxmlformats.org/officeDocument/2006/relationships/font" Target="fonts/Montserrat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SemiBold-regular.fntdata"/><Relationship Id="rId14" Type="http://schemas.openxmlformats.org/officeDocument/2006/relationships/slide" Target="slides/slide9.xml"/><Relationship Id="rId17" Type="http://schemas.openxmlformats.org/officeDocument/2006/relationships/font" Target="fonts/MontserratSemiBold-italic.fntdata"/><Relationship Id="rId16" Type="http://schemas.openxmlformats.org/officeDocument/2006/relationships/font" Target="fonts/MontserratSemiBold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ontserrat-regular.fntdata"/><Relationship Id="rId6" Type="http://schemas.openxmlformats.org/officeDocument/2006/relationships/slide" Target="slides/slide1.xml"/><Relationship Id="rId18" Type="http://schemas.openxmlformats.org/officeDocument/2006/relationships/font" Target="fonts/MontserratSemiBold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7fc9b29d2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7fc9b29d2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7fc9b29d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7fc9b29d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7fc9b29d2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7fc9b29d2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fc9b29d2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fc9b29d2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7fc9b29d2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7fc9b29d2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7fc9b29d2_1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7fc9b29d2_1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7fc9b29d2_1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7fc9b29d2_1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7fc9b29d2_1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7fc9b29d2_1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Facebook “BM”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Ovládnutí propagačních nástrojů Facebooku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Cíle úkolu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Přečíst knihu: “Jak na sociální sítě”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Naučit se pracovat s nástroji od Facebooku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Navrhnout feed a kampaň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Vyzkoušet si teorii v praxi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Získat data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Vytvořit návod jak pracovat s Facebook nástroji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 sz="2400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Nástroje od Facebooku</a:t>
            </a:r>
            <a:endParaRPr b="1" sz="2400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Facebook Business Manager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Komplexní nástroj obsahující mnoho funkcí. Od tvorby, nastavení, spuštění až po vyhodnocení reklamní kampaně. Funkční jak pro Facebook tak Instagram.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8" name="Google Shape;68;p1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Facebook Creator Studio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Nový nástroj od Facebooku. Umožňuje správu, publikování a plánování příspěvků na Facebooku i Instamu. Správce stránky nebo profilu si může plánovat příspěvky i stories dlouhodobě dopředu.  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800" y="3025396"/>
            <a:ext cx="3859702" cy="1968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2500" y="3025796"/>
            <a:ext cx="3859699" cy="196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Správa stránky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Pro svůj test jsem si vybral začínající franšízu značky Husse nabízející prémiová krmiva pro psy a kočky. Příspěvky se drží vizuálního stylu značky který prošel nedávno redesignem a reaguje na konkurenční profily.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7550" y="963138"/>
            <a:ext cx="5719502" cy="3217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Návrh feedu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Návrh příspěvků pro Facebook využívá maximální velikosti 1080px. Prostor je rozdělen na textovou a obrazovou část v poměru 1:2.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4462" y="555600"/>
            <a:ext cx="5310136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Reklamní kampaň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Nová prodejna ve Zlíně!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Rozkřiknout mezi lidi informaci o nové prodejně ve Zlíně.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1" name="Google Shape;91;p1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Rozvoz produktů až domů.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Informovat zákazníky o možnosti dovozu zboží značkou Husse až domů.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1125" y="2419999"/>
            <a:ext cx="4201049" cy="2361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2909" y="2420000"/>
            <a:ext cx="4198882" cy="2361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Výsledek reklamní kampaně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9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Nová prodejna ve Zlíně!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-317500" lvl="0" marL="457200" rtl="0" algn="l"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Spuštěno 14 dnů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Kredit 750 Kč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Zobrazení: 27 681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Dosah: 13 492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Reakce: 134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p19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Rozvoz produktů až domů.</a:t>
            </a:r>
            <a:endParaRPr>
              <a:solidFill>
                <a:srgbClr val="66666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-317500" lvl="0" marL="457200" rtl="0" algn="l"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Spuštěno 14 dnů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Kredit 750 Kč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Zobrazení: 21 603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Dosah: 11 548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Reakce: 270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Získaná data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6" name="Google Shape;106;p20"/>
          <p:cNvSpPr txBox="1"/>
          <p:nvPr>
            <p:ph idx="1" type="body"/>
          </p:nvPr>
        </p:nvSpPr>
        <p:spPr>
          <a:xfrm>
            <a:off x="311700" y="1152475"/>
            <a:ext cx="3999900" cy="46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Věk a pohlaví uživatelů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20"/>
          <p:cNvSpPr txBox="1"/>
          <p:nvPr>
            <p:ph idx="2" type="body"/>
          </p:nvPr>
        </p:nvSpPr>
        <p:spPr>
          <a:xfrm>
            <a:off x="4832400" y="1152475"/>
            <a:ext cx="3999900" cy="46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>
                <a:solidFill>
                  <a:srgbClr val="66666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Aktivita na stránce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616505"/>
            <a:ext cx="3999902" cy="1245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8350" y="1616500"/>
            <a:ext cx="4008010" cy="124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9D9D9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solidFill>
                  <a:srgbClr val="1C4587"/>
                </a:solidFill>
                <a:latin typeface="Montserrat"/>
                <a:ea typeface="Montserrat"/>
                <a:cs typeface="Montserrat"/>
                <a:sym typeface="Montserrat"/>
              </a:rPr>
              <a:t>Na co jsem přišel?</a:t>
            </a:r>
            <a:endParaRPr b="1">
              <a:solidFill>
                <a:srgbClr val="1C458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5" name="Google Shape;115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Rozpočet 750 Kč na reklamu nestačí!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Pro více informací propojit Facebook přes Analytics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Používat co největší formáty příspěvků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Emoji!!!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Testování příspěvků ve více formátech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Montserrat"/>
              <a:buChar char="●"/>
            </a:pPr>
            <a:r>
              <a:rPr lang="cs">
                <a:solidFill>
                  <a:srgbClr val="666666"/>
                </a:solidFill>
                <a:latin typeface="Montserrat"/>
                <a:ea typeface="Montserrat"/>
                <a:cs typeface="Montserrat"/>
                <a:sym typeface="Montserrat"/>
              </a:rPr>
              <a:t>Vytvoření vlastní konverze pro reklamní kampaně</a:t>
            </a:r>
            <a:endParaRPr>
              <a:solidFill>
                <a:srgbClr val="6666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